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7"/>
  </p:notesMasterIdLst>
  <p:sldIdLst>
    <p:sldId id="267" r:id="rId2"/>
    <p:sldId id="277" r:id="rId3"/>
    <p:sldId id="296" r:id="rId4"/>
    <p:sldId id="295" r:id="rId5"/>
    <p:sldId id="294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60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44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Modélisation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de systèmes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B1_1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 / Dipôles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D488EE6-CD64-1CF2-E8CF-335EFF7DC9AE}"/>
              </a:ext>
            </a:extLst>
          </p:cNvPr>
          <p:cNvCxnSpPr>
            <a:cxnSpLocks/>
          </p:cNvCxnSpPr>
          <p:nvPr/>
        </p:nvCxnSpPr>
        <p:spPr>
          <a:xfrm flipV="1">
            <a:off x="1676400" y="3434736"/>
            <a:ext cx="0" cy="208023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0555F74F-E801-9AFC-8624-7302230EB6B7}"/>
              </a:ext>
            </a:extLst>
          </p:cNvPr>
          <p:cNvCxnSpPr>
            <a:cxnSpLocks/>
          </p:cNvCxnSpPr>
          <p:nvPr/>
        </p:nvCxnSpPr>
        <p:spPr>
          <a:xfrm>
            <a:off x="381000" y="4565538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D7CC3E6-AF2D-2837-CDD8-86EFAA658258}"/>
              </a:ext>
            </a:extLst>
          </p:cNvPr>
          <p:cNvSpPr txBox="1"/>
          <p:nvPr/>
        </p:nvSpPr>
        <p:spPr>
          <a:xfrm>
            <a:off x="1741575" y="3142006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i</a:t>
            </a:r>
            <a:endParaRPr lang="fr-FR" baseline="-25000" dirty="0">
              <a:solidFill>
                <a:schemeClr val="tx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tx2"/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tx2"/>
              </a:solidFill>
              <a:latin typeface="Raleway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B451CD-DA02-0786-CD41-70FAD9057FE9}"/>
              </a:ext>
            </a:extLst>
          </p:cNvPr>
          <p:cNvSpPr txBox="1"/>
          <p:nvPr/>
        </p:nvSpPr>
        <p:spPr>
          <a:xfrm>
            <a:off x="3200400" y="4246934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u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5BDDC4D-1369-7C47-8A87-4C60C94C5479}"/>
              </a:ext>
            </a:extLst>
          </p:cNvPr>
          <p:cNvCxnSpPr>
            <a:cxnSpLocks/>
          </p:cNvCxnSpPr>
          <p:nvPr/>
        </p:nvCxnSpPr>
        <p:spPr>
          <a:xfrm flipV="1">
            <a:off x="508086" y="3790014"/>
            <a:ext cx="2466975" cy="150494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F2F15B2-B3A5-2CA5-DADA-B92D702964E8}"/>
              </a:ext>
            </a:extLst>
          </p:cNvPr>
          <p:cNvSpPr txBox="1"/>
          <p:nvPr/>
        </p:nvSpPr>
        <p:spPr>
          <a:xfrm>
            <a:off x="331876" y="2483212"/>
            <a:ext cx="281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Résistance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CB776DC-B939-92AE-ADE3-2F53CFCBAB6D}"/>
              </a:ext>
            </a:extLst>
          </p:cNvPr>
          <p:cNvSpPr txBox="1"/>
          <p:nvPr/>
        </p:nvSpPr>
        <p:spPr>
          <a:xfrm>
            <a:off x="1615636" y="4950029"/>
            <a:ext cx="223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u = R . 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9DB50D8-F5D2-BCAF-0D1E-A97B722A07FC}"/>
              </a:ext>
            </a:extLst>
          </p:cNvPr>
          <p:cNvSpPr txBox="1"/>
          <p:nvPr/>
        </p:nvSpPr>
        <p:spPr>
          <a:xfrm>
            <a:off x="4343400" y="2483212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Condensateur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551D7D-227F-3BEE-4F43-6566DD1FFC57}"/>
              </a:ext>
            </a:extLst>
          </p:cNvPr>
          <p:cNvSpPr txBox="1"/>
          <p:nvPr/>
        </p:nvSpPr>
        <p:spPr>
          <a:xfrm>
            <a:off x="4475463" y="3179331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i = C . du /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dt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0BE2E3-FA82-0330-7404-8D29DE0FC962}"/>
              </a:ext>
            </a:extLst>
          </p:cNvPr>
          <p:cNvSpPr txBox="1"/>
          <p:nvPr/>
        </p:nvSpPr>
        <p:spPr>
          <a:xfrm>
            <a:off x="4475463" y="5418415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u = L . di /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dt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75DC2B4-D063-749C-3969-C705B23471F0}"/>
              </a:ext>
            </a:extLst>
          </p:cNvPr>
          <p:cNvSpPr txBox="1"/>
          <p:nvPr/>
        </p:nvSpPr>
        <p:spPr>
          <a:xfrm>
            <a:off x="4343400" y="4696387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Inductance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5ABD809-54B0-47BE-B9CD-DEC6003A3DC6}"/>
              </a:ext>
            </a:extLst>
          </p:cNvPr>
          <p:cNvSpPr txBox="1"/>
          <p:nvPr/>
        </p:nvSpPr>
        <p:spPr>
          <a:xfrm>
            <a:off x="4475463" y="3846825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C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1 / </a:t>
            </a:r>
            <a:r>
              <a:rPr lang="fr-FR" sz="3200" dirty="0" err="1">
                <a:solidFill>
                  <a:schemeClr val="tx2"/>
                </a:solidFill>
                <a:latin typeface="Raleway ExtraBold" pitchFamily="2" charset="0"/>
              </a:rPr>
              <a:t>jC</a:t>
            </a:r>
            <a:r>
              <a:rPr lang="el-GR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1EFA567-7771-D6B3-94A9-68126E1C9129}"/>
              </a:ext>
            </a:extLst>
          </p:cNvPr>
          <p:cNvSpPr txBox="1"/>
          <p:nvPr/>
        </p:nvSpPr>
        <p:spPr>
          <a:xfrm>
            <a:off x="4475463" y="6015571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L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</a:t>
            </a:r>
            <a:r>
              <a:rPr lang="fr-FR" sz="3200" dirty="0" err="1">
                <a:solidFill>
                  <a:schemeClr val="tx2"/>
                </a:solidFill>
                <a:latin typeface="Raleway ExtraBold" pitchFamily="2" charset="0"/>
              </a:rPr>
              <a:t>jL</a:t>
            </a:r>
            <a:r>
              <a:rPr lang="el-GR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905E002-FD02-310D-AE03-9FA19D8A31C4}"/>
              </a:ext>
            </a:extLst>
          </p:cNvPr>
          <p:cNvSpPr txBox="1"/>
          <p:nvPr/>
        </p:nvSpPr>
        <p:spPr>
          <a:xfrm>
            <a:off x="1333362" y="5501263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R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R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6281799-28E3-74B7-4EA8-991E5284D98D}"/>
              </a:ext>
            </a:extLst>
          </p:cNvPr>
          <p:cNvCxnSpPr>
            <a:cxnSpLocks/>
          </p:cNvCxnSpPr>
          <p:nvPr/>
        </p:nvCxnSpPr>
        <p:spPr>
          <a:xfrm flipV="1">
            <a:off x="9938245" y="3434736"/>
            <a:ext cx="0" cy="208023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D3E4DAD-AE2A-2AE9-F423-268E515942EF}"/>
              </a:ext>
            </a:extLst>
          </p:cNvPr>
          <p:cNvCxnSpPr>
            <a:cxnSpLocks/>
          </p:cNvCxnSpPr>
          <p:nvPr/>
        </p:nvCxnSpPr>
        <p:spPr>
          <a:xfrm>
            <a:off x="8642845" y="4565538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B78D87BB-6896-EACF-8A3C-19291747E814}"/>
              </a:ext>
            </a:extLst>
          </p:cNvPr>
          <p:cNvSpPr txBox="1"/>
          <p:nvPr/>
        </p:nvSpPr>
        <p:spPr>
          <a:xfrm>
            <a:off x="10003420" y="3142006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i</a:t>
            </a:r>
            <a:endParaRPr lang="fr-FR" baseline="-25000" dirty="0">
              <a:solidFill>
                <a:schemeClr val="tx2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0D253C6-EE01-EC27-0DED-98D1C2CD855E}"/>
              </a:ext>
            </a:extLst>
          </p:cNvPr>
          <p:cNvSpPr txBox="1"/>
          <p:nvPr/>
        </p:nvSpPr>
        <p:spPr>
          <a:xfrm>
            <a:off x="8294898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tx2"/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tx2"/>
              </a:solidFill>
              <a:latin typeface="Raleway" pitchFamily="2" charset="0"/>
            </a:endParaRP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C536B6-1D36-B2B6-33A8-516437AF2F4E}"/>
              </a:ext>
            </a:extLst>
          </p:cNvPr>
          <p:cNvCxnSpPr>
            <a:cxnSpLocks/>
          </p:cNvCxnSpPr>
          <p:nvPr/>
        </p:nvCxnSpPr>
        <p:spPr>
          <a:xfrm flipV="1">
            <a:off x="10566732" y="3383861"/>
            <a:ext cx="294995" cy="8944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F3F7E17-7A36-1229-548D-7B43F001FECC}"/>
              </a:ext>
            </a:extLst>
          </p:cNvPr>
          <p:cNvCxnSpPr>
            <a:cxnSpLocks/>
          </p:cNvCxnSpPr>
          <p:nvPr/>
        </p:nvCxnSpPr>
        <p:spPr>
          <a:xfrm flipV="1">
            <a:off x="8888854" y="4561614"/>
            <a:ext cx="1372355" cy="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8FF560A-FF6E-E48D-A530-8CA91CE2720C}"/>
              </a:ext>
            </a:extLst>
          </p:cNvPr>
          <p:cNvCxnSpPr>
            <a:cxnSpLocks/>
          </p:cNvCxnSpPr>
          <p:nvPr/>
        </p:nvCxnSpPr>
        <p:spPr>
          <a:xfrm flipH="1">
            <a:off x="10373563" y="4419093"/>
            <a:ext cx="109931" cy="11396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F1EAC97-334B-728A-CD80-0964C0F235ED}"/>
              </a:ext>
            </a:extLst>
          </p:cNvPr>
          <p:cNvCxnSpPr>
            <a:cxnSpLocks/>
          </p:cNvCxnSpPr>
          <p:nvPr/>
        </p:nvCxnSpPr>
        <p:spPr>
          <a:xfrm flipH="1">
            <a:off x="10244777" y="4527318"/>
            <a:ext cx="134751" cy="4426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58BB3F2-57E1-7CFE-3AB4-7204BA21981E}"/>
              </a:ext>
            </a:extLst>
          </p:cNvPr>
          <p:cNvCxnSpPr>
            <a:cxnSpLocks/>
          </p:cNvCxnSpPr>
          <p:nvPr/>
        </p:nvCxnSpPr>
        <p:spPr>
          <a:xfrm flipH="1">
            <a:off x="10483494" y="4266567"/>
            <a:ext cx="85333" cy="16503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D81A8EF2-5E56-9F60-BC7D-7EC70459F13C}"/>
              </a:ext>
            </a:extLst>
          </p:cNvPr>
          <p:cNvSpPr txBox="1"/>
          <p:nvPr/>
        </p:nvSpPr>
        <p:spPr>
          <a:xfrm>
            <a:off x="8358951" y="2472346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Diode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CB557F4-089B-EE09-C07C-22717452625A}"/>
              </a:ext>
            </a:extLst>
          </p:cNvPr>
          <p:cNvSpPr txBox="1"/>
          <p:nvPr/>
        </p:nvSpPr>
        <p:spPr>
          <a:xfrm>
            <a:off x="8619050" y="5655889"/>
            <a:ext cx="3061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i = I</a:t>
            </a:r>
            <a:r>
              <a:rPr lang="pl-PL" sz="2000" b="1" i="0" u="none" strike="noStrike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0 </a:t>
            </a:r>
            <a:r>
              <a:rPr lang="pl-PL" sz="2000" b="1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[ </a:t>
            </a:r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exp(u / n.V</a:t>
            </a:r>
            <a:r>
              <a:rPr lang="pl-PL" sz="2000" b="1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0) – 1</a:t>
            </a:r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 ]</a:t>
            </a:r>
            <a:endParaRPr lang="pl-PL" sz="2000" b="0" i="0" u="none" strike="noStrike" dirty="0">
              <a:solidFill>
                <a:schemeClr val="tx2"/>
              </a:solidFill>
              <a:latin typeface="FreeSan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B6120D-BE31-BA44-ADE6-5D68EB4FE110}"/>
              </a:ext>
            </a:extLst>
          </p:cNvPr>
          <p:cNvSpPr txBox="1"/>
          <p:nvPr/>
        </p:nvSpPr>
        <p:spPr>
          <a:xfrm>
            <a:off x="11411479" y="4204539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u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68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274A4EF-8305-EAF0-AAEE-F3FFDB389F11}"/>
              </a:ext>
            </a:extLst>
          </p:cNvPr>
          <p:cNvSpPr txBox="1"/>
          <p:nvPr/>
        </p:nvSpPr>
        <p:spPr>
          <a:xfrm>
            <a:off x="4443765" y="1749292"/>
            <a:ext cx="302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PREMIER ORDRE</a:t>
            </a:r>
            <a:endParaRPr lang="fr-FR" sz="2800" i="1" dirty="0">
              <a:solidFill>
                <a:schemeClr val="accent4">
                  <a:lumMod val="75000"/>
                </a:schemeClr>
              </a:solidFill>
              <a:latin typeface="Interstate" panose="000004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3364C28-3315-99AD-684F-970E0C0D3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8" y="2978212"/>
            <a:ext cx="4850738" cy="36380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3080345-79A4-F4F3-7213-C978EAE702AA}"/>
              </a:ext>
            </a:extLst>
          </p:cNvPr>
          <p:cNvSpPr txBox="1"/>
          <p:nvPr/>
        </p:nvSpPr>
        <p:spPr>
          <a:xfrm>
            <a:off x="1351345" y="2409918"/>
            <a:ext cx="3021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PASSE-BAS</a:t>
            </a:r>
            <a:endParaRPr lang="fr-FR" sz="2000" i="1" dirty="0">
              <a:solidFill>
                <a:schemeClr val="accent2">
                  <a:lumMod val="60000"/>
                  <a:lumOff val="40000"/>
                </a:schemeClr>
              </a:solidFill>
              <a:latin typeface="Interstate" panose="000004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045B4A6-D857-BDF5-9DB1-00FAD0BA9441}"/>
                  </a:ext>
                </a:extLst>
              </p:cNvPr>
              <p:cNvSpPr txBox="1"/>
              <p:nvPr/>
            </p:nvSpPr>
            <p:spPr>
              <a:xfrm>
                <a:off x="6213733" y="2706257"/>
                <a:ext cx="248843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045B4A6-D857-BDF5-9DB1-00FAD0BA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33" y="2706257"/>
                <a:ext cx="2488438" cy="934743"/>
              </a:xfrm>
              <a:prstGeom prst="rect">
                <a:avLst/>
              </a:prstGeom>
              <a:blipFill>
                <a:blip r:embed="rId4"/>
                <a:stretch>
                  <a:fillRect b="-7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21B9C71D-2ACF-5D2B-822D-C780A0EB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314" y="4136295"/>
            <a:ext cx="3452993" cy="2589744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8870C4A6-AF69-5B96-BF5D-F43323EB3557}"/>
              </a:ext>
            </a:extLst>
          </p:cNvPr>
          <p:cNvSpPr txBox="1"/>
          <p:nvPr/>
        </p:nvSpPr>
        <p:spPr>
          <a:xfrm>
            <a:off x="1784786" y="6570517"/>
            <a:ext cx="4311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REPONSE HARMONIQUE (Diagramme de Bode)</a:t>
            </a:r>
            <a:endParaRPr lang="fr-FR" sz="105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B4770B2-5588-C611-4A0C-78BB922271AC}"/>
              </a:ext>
            </a:extLst>
          </p:cNvPr>
          <p:cNvSpPr txBox="1"/>
          <p:nvPr/>
        </p:nvSpPr>
        <p:spPr>
          <a:xfrm>
            <a:off x="7465372" y="3885059"/>
            <a:ext cx="4311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REPONSE INDICIELLE (Echelon)</a:t>
            </a:r>
            <a:endParaRPr lang="fr-FR" sz="105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87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6465300-2ADE-2B69-F3CB-8F55F5448AD2}"/>
              </a:ext>
            </a:extLst>
          </p:cNvPr>
          <p:cNvSpPr txBox="1"/>
          <p:nvPr/>
        </p:nvSpPr>
        <p:spPr>
          <a:xfrm>
            <a:off x="4443765" y="1749292"/>
            <a:ext cx="302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SECOND ORDRE</a:t>
            </a:r>
            <a:endParaRPr lang="fr-FR" sz="2800" i="1" dirty="0">
              <a:solidFill>
                <a:schemeClr val="accent4">
                  <a:lumMod val="75000"/>
                </a:schemeClr>
              </a:solidFill>
              <a:latin typeface="Interstate" panose="000004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C66B89-617A-4DB0-68C8-E81D8DD393E1}"/>
              </a:ext>
            </a:extLst>
          </p:cNvPr>
          <p:cNvSpPr txBox="1"/>
          <p:nvPr/>
        </p:nvSpPr>
        <p:spPr>
          <a:xfrm>
            <a:off x="1351345" y="2409918"/>
            <a:ext cx="3021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PASSE-BAS</a:t>
            </a:r>
            <a:endParaRPr lang="fr-FR" sz="2000" i="1" dirty="0">
              <a:solidFill>
                <a:schemeClr val="accent2">
                  <a:lumMod val="60000"/>
                  <a:lumOff val="40000"/>
                </a:schemeClr>
              </a:solidFill>
              <a:latin typeface="Interstate" panose="000004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9AEEBEC-05EE-2991-60BB-9548575CDA2E}"/>
                  </a:ext>
                </a:extLst>
              </p:cNvPr>
              <p:cNvSpPr txBox="1"/>
              <p:nvPr/>
            </p:nvSpPr>
            <p:spPr>
              <a:xfrm>
                <a:off x="6143625" y="2705223"/>
                <a:ext cx="452482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baseline="3000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9AEEBEC-05EE-2991-60BB-9548575CD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25" y="2705223"/>
                <a:ext cx="4524828" cy="934743"/>
              </a:xfrm>
              <a:prstGeom prst="rect">
                <a:avLst/>
              </a:prstGeom>
              <a:blipFill>
                <a:blip r:embed="rId3"/>
                <a:stretch>
                  <a:fillRect b="-7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921038A-B84E-5D81-5FEE-09922527C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2" y="2978211"/>
            <a:ext cx="4842349" cy="363176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39DA2CD-9BEB-2F32-358B-84246E4B5003}"/>
              </a:ext>
            </a:extLst>
          </p:cNvPr>
          <p:cNvSpPr txBox="1"/>
          <p:nvPr/>
        </p:nvSpPr>
        <p:spPr>
          <a:xfrm>
            <a:off x="1784786" y="6570517"/>
            <a:ext cx="4311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REPONSE HARMONIQUE (Diagramme de Bode)</a:t>
            </a:r>
            <a:endParaRPr lang="fr-FR" sz="105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C288395-E692-45DE-CAA1-9D8757609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64" y="4500882"/>
            <a:ext cx="3754292" cy="2096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193BEB9-A06E-5F15-CD1F-5A2D94C8A8A6}"/>
                  </a:ext>
                </a:extLst>
              </p:cNvPr>
              <p:cNvSpPr txBox="1"/>
              <p:nvPr/>
            </p:nvSpPr>
            <p:spPr>
              <a:xfrm>
                <a:off x="10092445" y="4609426"/>
                <a:ext cx="1811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193BEB9-A06E-5F15-CD1F-5A2D94C8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445" y="4609426"/>
                <a:ext cx="1811927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8F67C427-CE88-80D4-2AC4-1F5C4432E41B}"/>
              </a:ext>
            </a:extLst>
          </p:cNvPr>
          <p:cNvSpPr txBox="1"/>
          <p:nvPr/>
        </p:nvSpPr>
        <p:spPr>
          <a:xfrm>
            <a:off x="8759812" y="4194619"/>
            <a:ext cx="3144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amortissement (m) ou qualité (Q)</a:t>
            </a:r>
            <a:endParaRPr lang="fr-FR" sz="1200" dirty="0">
              <a:solidFill>
                <a:schemeClr val="accent6">
                  <a:lumMod val="60000"/>
                  <a:lumOff val="40000"/>
                </a:schemeClr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6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A70F9D-45F7-3BE6-8070-6C18972BA64B}"/>
              </a:ext>
            </a:extLst>
          </p:cNvPr>
          <p:cNvSpPr/>
          <p:nvPr/>
        </p:nvSpPr>
        <p:spPr>
          <a:xfrm>
            <a:off x="5654842" y="3508017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GBF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8E5F54-59F9-E83C-D17A-B59679477816}"/>
              </a:ext>
            </a:extLst>
          </p:cNvPr>
          <p:cNvSpPr/>
          <p:nvPr/>
        </p:nvSpPr>
        <p:spPr>
          <a:xfrm>
            <a:off x="5658383" y="3849746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Oscilloscope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B538D7-DA2E-E82C-5D66-22DA196BA4CC}"/>
              </a:ext>
            </a:extLst>
          </p:cNvPr>
          <p:cNvSpPr/>
          <p:nvPr/>
        </p:nvSpPr>
        <p:spPr>
          <a:xfrm>
            <a:off x="5661924" y="4189207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tx2"/>
                </a:solidFill>
                <a:latin typeface="Arial Narrow" panose="020B0606020202030204" pitchFamily="34" charset="0"/>
              </a:rPr>
              <a:t>dBmètre</a:t>
            </a:r>
            <a:endParaRPr lang="fr-FR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DAA8828-BFE2-FA4F-C02E-4B55EE877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341" y="5096840"/>
            <a:ext cx="2243936" cy="158742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B3AE78-76D3-FA3F-676E-B55AF5A9B3E2}"/>
              </a:ext>
            </a:extLst>
          </p:cNvPr>
          <p:cNvSpPr/>
          <p:nvPr/>
        </p:nvSpPr>
        <p:spPr>
          <a:xfrm>
            <a:off x="6501813" y="4786416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INDICIELLE</a:t>
            </a:r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1936010-4D5B-26B9-932B-85D6F9138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2867DD3-5DA3-5A3C-4952-DC352E1CC1AE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87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E0CFF3-ECC0-710E-0655-C1F87AEF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F01E84-7EF3-E82A-45EA-3D75F48C0E10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FE05CD-79F7-AFDD-695A-17AAA8FB47E6}"/>
              </a:ext>
            </a:extLst>
          </p:cNvPr>
          <p:cNvSpPr/>
          <p:nvPr/>
        </p:nvSpPr>
        <p:spPr>
          <a:xfrm>
            <a:off x="5889477" y="3601369"/>
            <a:ext cx="2249558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81189C5-9554-E7F8-C034-55899C997662}"/>
              </a:ext>
            </a:extLst>
          </p:cNvPr>
          <p:cNvSpPr/>
          <p:nvPr/>
        </p:nvSpPr>
        <p:spPr>
          <a:xfrm flipH="1">
            <a:off x="5887445" y="3983944"/>
            <a:ext cx="2251589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17374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E0CFF3-ECC0-710E-0655-C1F87AEF2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F01E84-7EF3-E82A-45EA-3D75F48C0E10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FE05CD-79F7-AFDD-695A-17AAA8FB47E6}"/>
              </a:ext>
            </a:extLst>
          </p:cNvPr>
          <p:cNvSpPr/>
          <p:nvPr/>
        </p:nvSpPr>
        <p:spPr>
          <a:xfrm>
            <a:off x="5889477" y="3601369"/>
            <a:ext cx="2249558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TF-1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81189C5-9554-E7F8-C034-55899C997662}"/>
              </a:ext>
            </a:extLst>
          </p:cNvPr>
          <p:cNvSpPr/>
          <p:nvPr/>
        </p:nvSpPr>
        <p:spPr>
          <a:xfrm flipH="1">
            <a:off x="5887445" y="3983944"/>
            <a:ext cx="2251589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90808-502A-66B3-87C1-7700961E7C2E}"/>
              </a:ext>
            </a:extLst>
          </p:cNvPr>
          <p:cNvSpPr/>
          <p:nvPr/>
        </p:nvSpPr>
        <p:spPr>
          <a:xfrm>
            <a:off x="5216276" y="5026459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S(f) = H(f) . E(f)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F7CB8-C7FF-0AEC-B025-06063526FA12}"/>
              </a:ext>
            </a:extLst>
          </p:cNvPr>
          <p:cNvSpPr/>
          <p:nvPr/>
        </p:nvSpPr>
        <p:spPr>
          <a:xfrm>
            <a:off x="7106206" y="4745309"/>
            <a:ext cx="171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Vs(t) = h(t) * Ve(t)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2B573B-9AFA-0CDE-F700-00FCD7BA5EC7}"/>
              </a:ext>
            </a:extLst>
          </p:cNvPr>
          <p:cNvSpPr/>
          <p:nvPr/>
        </p:nvSpPr>
        <p:spPr>
          <a:xfrm>
            <a:off x="5569905" y="5815823"/>
            <a:ext cx="284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Si </a:t>
            </a: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Ve(t) = </a:t>
            </a:r>
            <a:r>
              <a:rPr lang="el-G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δ</a:t>
            </a: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(t) 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alors Vs(t) = h(t)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2B9372-15AF-A226-F843-30EDB8EDD8F9}"/>
              </a:ext>
            </a:extLst>
          </p:cNvPr>
          <p:cNvSpPr/>
          <p:nvPr/>
        </p:nvSpPr>
        <p:spPr>
          <a:xfrm>
            <a:off x="5607751" y="6202127"/>
            <a:ext cx="270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Par TF, S(f) = TF(Vs(t)) = H(f)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8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5669C97C-72FB-F477-A9F7-40AA80E50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85" y="2195036"/>
            <a:ext cx="4028442" cy="26849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systèmes partout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DCBD424-75D3-F70C-0C55-20500C25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842" y="4034926"/>
            <a:ext cx="3937139" cy="22772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11B42B0-B79E-97A8-9703-8944A9C9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02" y="2264539"/>
            <a:ext cx="3232792" cy="298880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98D8AB7-BF6F-8E8E-C8A1-946C1EE763FE}"/>
              </a:ext>
            </a:extLst>
          </p:cNvPr>
          <p:cNvSpPr txBox="1"/>
          <p:nvPr/>
        </p:nvSpPr>
        <p:spPr>
          <a:xfrm>
            <a:off x="8651007" y="6294481"/>
            <a:ext cx="3213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Modulation en longueur d’onde / WDM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Démonstrateur</a:t>
            </a:r>
            <a:endParaRPr lang="fr-FR" sz="1200" i="1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362A58-36A8-1E98-C454-20311D7B22C1}"/>
              </a:ext>
            </a:extLst>
          </p:cNvPr>
          <p:cNvSpPr txBox="1"/>
          <p:nvPr/>
        </p:nvSpPr>
        <p:spPr>
          <a:xfrm>
            <a:off x="2146497" y="4325994"/>
            <a:ext cx="3213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Tomographie à Cohérence Optique / OCT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Preuve de concept / TP</a:t>
            </a:r>
            <a:endParaRPr lang="fr-FR" sz="1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A0F1313-5B70-692A-17BB-BB21395D4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126" y="5062005"/>
            <a:ext cx="1940438" cy="145532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480BFE1-5847-FD92-F80E-9FCB66606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830" y="6536752"/>
            <a:ext cx="1086734" cy="1354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3E3B29-21F1-45E9-0F83-87CA0AF2F2F9}"/>
              </a:ext>
            </a:extLst>
          </p:cNvPr>
          <p:cNvSpPr txBox="1"/>
          <p:nvPr/>
        </p:nvSpPr>
        <p:spPr>
          <a:xfrm>
            <a:off x="9220096" y="2193231"/>
            <a:ext cx="2446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Vision Industrielle / Banc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Démonstrateur</a:t>
            </a:r>
            <a:endParaRPr lang="fr-FR" sz="1200" i="1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70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systèmes qui intègrent…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B0416B-0CDA-0722-0A04-C57D466B8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4"/>
            <a:ext cx="5334393" cy="3694176"/>
          </a:xfrm>
        </p:spPr>
        <p:txBody>
          <a:bodyPr>
            <a:normAutofit/>
          </a:bodyPr>
          <a:lstStyle/>
          <a:p>
            <a:pPr lvl="1"/>
            <a:r>
              <a:rPr lang="fr-FR" sz="2800" b="1" dirty="0"/>
              <a:t>Des composants</a:t>
            </a:r>
            <a:endParaRPr lang="fr-FR" sz="28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294F03E-FAAB-45DE-A2B9-36FB31398DFF}"/>
              </a:ext>
            </a:extLst>
          </p:cNvPr>
          <p:cNvSpPr txBox="1">
            <a:spLocks/>
          </p:cNvSpPr>
          <p:nvPr/>
        </p:nvSpPr>
        <p:spPr>
          <a:xfrm>
            <a:off x="1115567" y="5129783"/>
            <a:ext cx="5334393" cy="1179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800" b="1" dirty="0"/>
              <a:t>D’autres systèmes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7927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Protocoles de caractérisation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523F83B-B807-6C1C-1823-AF4B66F5C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4"/>
            <a:ext cx="5334393" cy="3694176"/>
          </a:xfrm>
        </p:spPr>
        <p:txBody>
          <a:bodyPr>
            <a:normAutofit lnSpcReduction="10000"/>
          </a:bodyPr>
          <a:lstStyle/>
          <a:p>
            <a:pPr lvl="1"/>
            <a:r>
              <a:rPr lang="fr-FR" sz="2800" b="1" dirty="0"/>
              <a:t>Analyser</a:t>
            </a:r>
            <a:r>
              <a:rPr lang="fr-FR" sz="2800" dirty="0"/>
              <a:t>, </a:t>
            </a:r>
            <a:r>
              <a:rPr lang="fr-FR" sz="2800" b="1" dirty="0"/>
              <a:t>concevoir</a:t>
            </a:r>
            <a:r>
              <a:rPr lang="fr-FR" sz="2800" dirty="0"/>
              <a:t> et </a:t>
            </a:r>
            <a:r>
              <a:rPr lang="fr-FR" sz="2800" b="1" dirty="0"/>
              <a:t>réaliser</a:t>
            </a:r>
            <a:r>
              <a:rPr lang="fr-FR" sz="2800" dirty="0"/>
              <a:t> des </a:t>
            </a:r>
            <a:r>
              <a:rPr lang="fr-FR" sz="2800" b="1" dirty="0"/>
              <a:t>circuits électroniques</a:t>
            </a:r>
            <a:r>
              <a:rPr lang="fr-FR" sz="2800" dirty="0"/>
              <a:t> pour la </a:t>
            </a:r>
            <a:r>
              <a:rPr lang="fr-FR" sz="2800" b="1" dirty="0"/>
              <a:t>mise en forme </a:t>
            </a:r>
            <a:r>
              <a:rPr lang="fr-FR" sz="2800" dirty="0"/>
              <a:t>de ces signaux dans le respect d’un cahier des charges et en lien avec la conversion électrons-photons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14AFF6-A724-E08B-C381-12A48D43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175" y="2103417"/>
            <a:ext cx="2149258" cy="15497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416E192-1DC4-57AF-61D0-2E9A96D1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065" y="4387249"/>
            <a:ext cx="1941432" cy="15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Caractérisation de systèmes / dipôles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3BA783E-2C97-B668-1905-0F12B8400D32}"/>
              </a:ext>
            </a:extLst>
          </p:cNvPr>
          <p:cNvCxnSpPr>
            <a:cxnSpLocks/>
          </p:cNvCxnSpPr>
          <p:nvPr/>
        </p:nvCxnSpPr>
        <p:spPr>
          <a:xfrm flipV="1">
            <a:off x="2941333" y="4947360"/>
            <a:ext cx="0" cy="175643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9383F73-9070-E5E3-313E-03DEA67CFFD2}"/>
              </a:ext>
            </a:extLst>
          </p:cNvPr>
          <p:cNvCxnSpPr>
            <a:cxnSpLocks/>
          </p:cNvCxnSpPr>
          <p:nvPr/>
        </p:nvCxnSpPr>
        <p:spPr>
          <a:xfrm>
            <a:off x="1645933" y="5912091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995663D-AA10-123D-EB29-8B6E9FF6F8DF}"/>
              </a:ext>
            </a:extLst>
          </p:cNvPr>
          <p:cNvSpPr txBox="1"/>
          <p:nvPr/>
        </p:nvSpPr>
        <p:spPr>
          <a:xfrm>
            <a:off x="2565493" y="4458921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7C9818-2A97-168E-5A92-1D1186EAB011}"/>
              </a:ext>
            </a:extLst>
          </p:cNvPr>
          <p:cNvSpPr txBox="1"/>
          <p:nvPr/>
        </p:nvSpPr>
        <p:spPr>
          <a:xfrm>
            <a:off x="4460941" y="5412483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0482553-7517-1F6A-71C4-2700447768F6}"/>
              </a:ext>
            </a:extLst>
          </p:cNvPr>
          <p:cNvSpPr/>
          <p:nvPr/>
        </p:nvSpPr>
        <p:spPr>
          <a:xfrm>
            <a:off x="1713247" y="5226238"/>
            <a:ext cx="2543175" cy="1160783"/>
          </a:xfrm>
          <a:custGeom>
            <a:avLst/>
            <a:gdLst>
              <a:gd name="connsiteX0" fmla="*/ 0 w 2543175"/>
              <a:gd name="connsiteY0" fmla="*/ 591425 h 1160783"/>
              <a:gd name="connsiteX1" fmla="*/ 95250 w 2543175"/>
              <a:gd name="connsiteY1" fmla="*/ 705725 h 1160783"/>
              <a:gd name="connsiteX2" fmla="*/ 123825 w 2543175"/>
              <a:gd name="connsiteY2" fmla="*/ 753350 h 1160783"/>
              <a:gd name="connsiteX3" fmla="*/ 228600 w 2543175"/>
              <a:gd name="connsiteY3" fmla="*/ 896225 h 1160783"/>
              <a:gd name="connsiteX4" fmla="*/ 257175 w 2543175"/>
              <a:gd name="connsiteY4" fmla="*/ 924800 h 1160783"/>
              <a:gd name="connsiteX5" fmla="*/ 390525 w 2543175"/>
              <a:gd name="connsiteY5" fmla="*/ 1039100 h 1160783"/>
              <a:gd name="connsiteX6" fmla="*/ 419100 w 2543175"/>
              <a:gd name="connsiteY6" fmla="*/ 1067675 h 1160783"/>
              <a:gd name="connsiteX7" fmla="*/ 476250 w 2543175"/>
              <a:gd name="connsiteY7" fmla="*/ 1096250 h 1160783"/>
              <a:gd name="connsiteX8" fmla="*/ 561975 w 2543175"/>
              <a:gd name="connsiteY8" fmla="*/ 1115300 h 1160783"/>
              <a:gd name="connsiteX9" fmla="*/ 676275 w 2543175"/>
              <a:gd name="connsiteY9" fmla="*/ 1143875 h 1160783"/>
              <a:gd name="connsiteX10" fmla="*/ 914400 w 2543175"/>
              <a:gd name="connsiteY10" fmla="*/ 1143875 h 1160783"/>
              <a:gd name="connsiteX11" fmla="*/ 1057275 w 2543175"/>
              <a:gd name="connsiteY11" fmla="*/ 1134350 h 1160783"/>
              <a:gd name="connsiteX12" fmla="*/ 1104900 w 2543175"/>
              <a:gd name="connsiteY12" fmla="*/ 1105775 h 1160783"/>
              <a:gd name="connsiteX13" fmla="*/ 1152525 w 2543175"/>
              <a:gd name="connsiteY13" fmla="*/ 1096250 h 1160783"/>
              <a:gd name="connsiteX14" fmla="*/ 1209675 w 2543175"/>
              <a:gd name="connsiteY14" fmla="*/ 1039100 h 1160783"/>
              <a:gd name="connsiteX15" fmla="*/ 1304925 w 2543175"/>
              <a:gd name="connsiteY15" fmla="*/ 943850 h 1160783"/>
              <a:gd name="connsiteX16" fmla="*/ 1343025 w 2543175"/>
              <a:gd name="connsiteY16" fmla="*/ 905750 h 1160783"/>
              <a:gd name="connsiteX17" fmla="*/ 1428750 w 2543175"/>
              <a:gd name="connsiteY17" fmla="*/ 858125 h 1160783"/>
              <a:gd name="connsiteX18" fmla="*/ 1514475 w 2543175"/>
              <a:gd name="connsiteY18" fmla="*/ 800975 h 1160783"/>
              <a:gd name="connsiteX19" fmla="*/ 1571625 w 2543175"/>
              <a:gd name="connsiteY19" fmla="*/ 772400 h 1160783"/>
              <a:gd name="connsiteX20" fmla="*/ 1609725 w 2543175"/>
              <a:gd name="connsiteY20" fmla="*/ 743825 h 1160783"/>
              <a:gd name="connsiteX21" fmla="*/ 1666875 w 2543175"/>
              <a:gd name="connsiteY21" fmla="*/ 724775 h 1160783"/>
              <a:gd name="connsiteX22" fmla="*/ 1809750 w 2543175"/>
              <a:gd name="connsiteY22" fmla="*/ 639050 h 1160783"/>
              <a:gd name="connsiteX23" fmla="*/ 1857375 w 2543175"/>
              <a:gd name="connsiteY23" fmla="*/ 610475 h 1160783"/>
              <a:gd name="connsiteX24" fmla="*/ 1952625 w 2543175"/>
              <a:gd name="connsiteY24" fmla="*/ 515225 h 1160783"/>
              <a:gd name="connsiteX25" fmla="*/ 2066925 w 2543175"/>
              <a:gd name="connsiteY25" fmla="*/ 381875 h 1160783"/>
              <a:gd name="connsiteX26" fmla="*/ 2143125 w 2543175"/>
              <a:gd name="connsiteY26" fmla="*/ 267575 h 1160783"/>
              <a:gd name="connsiteX27" fmla="*/ 2190750 w 2543175"/>
              <a:gd name="connsiteY27" fmla="*/ 172325 h 1160783"/>
              <a:gd name="connsiteX28" fmla="*/ 2219325 w 2543175"/>
              <a:gd name="connsiteY28" fmla="*/ 134225 h 1160783"/>
              <a:gd name="connsiteX29" fmla="*/ 2305050 w 2543175"/>
              <a:gd name="connsiteY29" fmla="*/ 67550 h 1160783"/>
              <a:gd name="connsiteX30" fmla="*/ 2333625 w 2543175"/>
              <a:gd name="connsiteY30" fmla="*/ 48500 h 1160783"/>
              <a:gd name="connsiteX31" fmla="*/ 2466975 w 2543175"/>
              <a:gd name="connsiteY31" fmla="*/ 10400 h 1160783"/>
              <a:gd name="connsiteX32" fmla="*/ 2495550 w 2543175"/>
              <a:gd name="connsiteY32" fmla="*/ 875 h 1160783"/>
              <a:gd name="connsiteX33" fmla="*/ 2543175 w 2543175"/>
              <a:gd name="connsiteY33" fmla="*/ 875 h 116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43175" h="1160783">
                <a:moveTo>
                  <a:pt x="0" y="591425"/>
                </a:moveTo>
                <a:cubicBezTo>
                  <a:pt x="31750" y="629525"/>
                  <a:pt x="69734" y="663198"/>
                  <a:pt x="95250" y="705725"/>
                </a:cubicBezTo>
                <a:cubicBezTo>
                  <a:pt x="104775" y="721600"/>
                  <a:pt x="113556" y="737946"/>
                  <a:pt x="123825" y="753350"/>
                </a:cubicBezTo>
                <a:cubicBezTo>
                  <a:pt x="150856" y="793897"/>
                  <a:pt x="193201" y="855769"/>
                  <a:pt x="228600" y="896225"/>
                </a:cubicBezTo>
                <a:cubicBezTo>
                  <a:pt x="237470" y="906362"/>
                  <a:pt x="247650" y="915275"/>
                  <a:pt x="257175" y="924800"/>
                </a:cubicBezTo>
                <a:cubicBezTo>
                  <a:pt x="306504" y="1048123"/>
                  <a:pt x="225604" y="874179"/>
                  <a:pt x="390525" y="1039100"/>
                </a:cubicBezTo>
                <a:cubicBezTo>
                  <a:pt x="400050" y="1048625"/>
                  <a:pt x="407892" y="1060203"/>
                  <a:pt x="419100" y="1067675"/>
                </a:cubicBezTo>
                <a:cubicBezTo>
                  <a:pt x="436821" y="1079489"/>
                  <a:pt x="456475" y="1088340"/>
                  <a:pt x="476250" y="1096250"/>
                </a:cubicBezTo>
                <a:cubicBezTo>
                  <a:pt x="498237" y="1105045"/>
                  <a:pt x="540864" y="1108967"/>
                  <a:pt x="561975" y="1115300"/>
                </a:cubicBezTo>
                <a:cubicBezTo>
                  <a:pt x="674017" y="1148912"/>
                  <a:pt x="535461" y="1123759"/>
                  <a:pt x="676275" y="1143875"/>
                </a:cubicBezTo>
                <a:cubicBezTo>
                  <a:pt x="770484" y="1175278"/>
                  <a:pt x="699695" y="1155481"/>
                  <a:pt x="914400" y="1143875"/>
                </a:cubicBezTo>
                <a:cubicBezTo>
                  <a:pt x="962061" y="1141299"/>
                  <a:pt x="1009650" y="1137525"/>
                  <a:pt x="1057275" y="1134350"/>
                </a:cubicBezTo>
                <a:cubicBezTo>
                  <a:pt x="1073150" y="1124825"/>
                  <a:pt x="1087711" y="1112651"/>
                  <a:pt x="1104900" y="1105775"/>
                </a:cubicBezTo>
                <a:cubicBezTo>
                  <a:pt x="1119931" y="1099762"/>
                  <a:pt x="1138867" y="1104942"/>
                  <a:pt x="1152525" y="1096250"/>
                </a:cubicBezTo>
                <a:cubicBezTo>
                  <a:pt x="1175254" y="1081786"/>
                  <a:pt x="1190625" y="1058150"/>
                  <a:pt x="1209675" y="1039100"/>
                </a:cubicBezTo>
                <a:lnTo>
                  <a:pt x="1304925" y="943850"/>
                </a:lnTo>
                <a:cubicBezTo>
                  <a:pt x="1317625" y="931150"/>
                  <a:pt x="1326961" y="913782"/>
                  <a:pt x="1343025" y="905750"/>
                </a:cubicBezTo>
                <a:cubicBezTo>
                  <a:pt x="1383924" y="885300"/>
                  <a:pt x="1386890" y="885035"/>
                  <a:pt x="1428750" y="858125"/>
                </a:cubicBezTo>
                <a:cubicBezTo>
                  <a:pt x="1457638" y="839554"/>
                  <a:pt x="1485026" y="818644"/>
                  <a:pt x="1514475" y="800975"/>
                </a:cubicBezTo>
                <a:cubicBezTo>
                  <a:pt x="1532738" y="790017"/>
                  <a:pt x="1553362" y="783358"/>
                  <a:pt x="1571625" y="772400"/>
                </a:cubicBezTo>
                <a:cubicBezTo>
                  <a:pt x="1585238" y="764232"/>
                  <a:pt x="1595526" y="750925"/>
                  <a:pt x="1609725" y="743825"/>
                </a:cubicBezTo>
                <a:cubicBezTo>
                  <a:pt x="1627686" y="734845"/>
                  <a:pt x="1649087" y="734092"/>
                  <a:pt x="1666875" y="724775"/>
                </a:cubicBezTo>
                <a:cubicBezTo>
                  <a:pt x="1716074" y="699004"/>
                  <a:pt x="1762125" y="667625"/>
                  <a:pt x="1809750" y="639050"/>
                </a:cubicBezTo>
                <a:lnTo>
                  <a:pt x="1857375" y="610475"/>
                </a:lnTo>
                <a:cubicBezTo>
                  <a:pt x="1979146" y="458261"/>
                  <a:pt x="1796694" y="679819"/>
                  <a:pt x="1952625" y="515225"/>
                </a:cubicBezTo>
                <a:cubicBezTo>
                  <a:pt x="1992888" y="472725"/>
                  <a:pt x="2034451" y="430587"/>
                  <a:pt x="2066925" y="381875"/>
                </a:cubicBezTo>
                <a:cubicBezTo>
                  <a:pt x="2092325" y="343775"/>
                  <a:pt x="2125087" y="309663"/>
                  <a:pt x="2143125" y="267575"/>
                </a:cubicBezTo>
                <a:cubicBezTo>
                  <a:pt x="2168863" y="207520"/>
                  <a:pt x="2161765" y="212903"/>
                  <a:pt x="2190750" y="172325"/>
                </a:cubicBezTo>
                <a:cubicBezTo>
                  <a:pt x="2199977" y="159407"/>
                  <a:pt x="2207623" y="144952"/>
                  <a:pt x="2219325" y="134225"/>
                </a:cubicBezTo>
                <a:cubicBezTo>
                  <a:pt x="2246010" y="109763"/>
                  <a:pt x="2274929" y="87630"/>
                  <a:pt x="2305050" y="67550"/>
                </a:cubicBezTo>
                <a:cubicBezTo>
                  <a:pt x="2314575" y="61200"/>
                  <a:pt x="2323058" y="52903"/>
                  <a:pt x="2333625" y="48500"/>
                </a:cubicBezTo>
                <a:cubicBezTo>
                  <a:pt x="2427235" y="9496"/>
                  <a:pt x="2393831" y="28686"/>
                  <a:pt x="2466975" y="10400"/>
                </a:cubicBezTo>
                <a:cubicBezTo>
                  <a:pt x="2476715" y="7965"/>
                  <a:pt x="2485587" y="2120"/>
                  <a:pt x="2495550" y="875"/>
                </a:cubicBezTo>
                <a:cubicBezTo>
                  <a:pt x="2511302" y="-1094"/>
                  <a:pt x="2527300" y="875"/>
                  <a:pt x="2543175" y="875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E5CDB4-29E8-F723-AD3B-52418FF9A3D6}"/>
              </a:ext>
            </a:extLst>
          </p:cNvPr>
          <p:cNvSpPr txBox="1"/>
          <p:nvPr/>
        </p:nvSpPr>
        <p:spPr>
          <a:xfrm>
            <a:off x="539618" y="2121916"/>
            <a:ext cx="4890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DIPÔLES / CAPTEURS</a:t>
            </a:r>
            <a:endParaRPr lang="fr-FR" sz="1200" i="1" dirty="0">
              <a:solidFill>
                <a:schemeClr val="accent4">
                  <a:lumMod val="75000"/>
                </a:schemeClr>
              </a:solidFill>
              <a:latin typeface="Interstate" panose="00000400000000000000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19E374-87A1-3041-6D4D-78672683861F}"/>
              </a:ext>
            </a:extLst>
          </p:cNvPr>
          <p:cNvSpPr txBox="1"/>
          <p:nvPr/>
        </p:nvSpPr>
        <p:spPr>
          <a:xfrm>
            <a:off x="6322963" y="2112078"/>
            <a:ext cx="4890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SYSTEMES</a:t>
            </a:r>
            <a:endParaRPr lang="fr-FR" sz="1200" i="1" dirty="0">
              <a:solidFill>
                <a:schemeClr val="accent4">
                  <a:lumMod val="75000"/>
                </a:schemeClr>
              </a:solidFill>
              <a:latin typeface="Interstate" panose="00000400000000000000" pitchFamily="2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AFCEDC0-E1A2-E55B-76CC-E7AF80189259}"/>
              </a:ext>
            </a:extLst>
          </p:cNvPr>
          <p:cNvCxnSpPr>
            <a:cxnSpLocks/>
          </p:cNvCxnSpPr>
          <p:nvPr/>
        </p:nvCxnSpPr>
        <p:spPr>
          <a:xfrm>
            <a:off x="6880093" y="5962579"/>
            <a:ext cx="3522171" cy="1751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B1D54A2-A8D1-9AF2-A1A6-0D36BC33EAE5}"/>
              </a:ext>
            </a:extLst>
          </p:cNvPr>
          <p:cNvCxnSpPr>
            <a:cxnSpLocks/>
          </p:cNvCxnSpPr>
          <p:nvPr/>
        </p:nvCxnSpPr>
        <p:spPr>
          <a:xfrm flipV="1">
            <a:off x="7261392" y="5054391"/>
            <a:ext cx="0" cy="164940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E34C5566-2945-2834-2B40-98BEEDF1A1FD}"/>
              </a:ext>
            </a:extLst>
          </p:cNvPr>
          <p:cNvSpPr/>
          <p:nvPr/>
        </p:nvSpPr>
        <p:spPr>
          <a:xfrm>
            <a:off x="2491596" y="2805365"/>
            <a:ext cx="949906" cy="896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37F5794-9774-29F2-AF7E-74E131AD1FF2}"/>
              </a:ext>
            </a:extLst>
          </p:cNvPr>
          <p:cNvSpPr txBox="1"/>
          <p:nvPr/>
        </p:nvSpPr>
        <p:spPr>
          <a:xfrm>
            <a:off x="1604964" y="2677286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911FC83-1B07-D3F4-C10D-CCD4772AF2CA}"/>
              </a:ext>
            </a:extLst>
          </p:cNvPr>
          <p:cNvCxnSpPr/>
          <p:nvPr/>
        </p:nvCxnSpPr>
        <p:spPr>
          <a:xfrm>
            <a:off x="1590357" y="3262061"/>
            <a:ext cx="94991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4835670-5A71-A10C-07E6-2F9A2E75012A}"/>
              </a:ext>
            </a:extLst>
          </p:cNvPr>
          <p:cNvSpPr txBox="1"/>
          <p:nvPr/>
        </p:nvSpPr>
        <p:spPr>
          <a:xfrm>
            <a:off x="10239713" y="5294319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9274883-9A12-CE0C-6227-9DDB62A0EC6C}"/>
              </a:ext>
            </a:extLst>
          </p:cNvPr>
          <p:cNvCxnSpPr/>
          <p:nvPr/>
        </p:nvCxnSpPr>
        <p:spPr>
          <a:xfrm>
            <a:off x="3419902" y="3262061"/>
            <a:ext cx="94991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DF296159-B8F9-99D9-F6D1-AD43AB4836D8}"/>
              </a:ext>
            </a:extLst>
          </p:cNvPr>
          <p:cNvSpPr txBox="1"/>
          <p:nvPr/>
        </p:nvSpPr>
        <p:spPr>
          <a:xfrm>
            <a:off x="3881319" y="2630049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0E11872-C5B4-BE60-665B-7DB0B8F80D1D}"/>
              </a:ext>
            </a:extLst>
          </p:cNvPr>
          <p:cNvSpPr txBox="1"/>
          <p:nvPr/>
        </p:nvSpPr>
        <p:spPr>
          <a:xfrm>
            <a:off x="1056343" y="3877520"/>
            <a:ext cx="3769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4472C4"/>
                </a:solidFill>
                <a:latin typeface="Raleway ExtraBold" pitchFamily="2" charset="0"/>
              </a:rPr>
              <a:t>Transforment une grandeur physique en une autre</a:t>
            </a:r>
            <a:endParaRPr lang="fr-FR" sz="1400" dirty="0">
              <a:solidFill>
                <a:srgbClr val="4472C4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B043F9-D082-1558-4163-09606F3FDDDB}"/>
              </a:ext>
            </a:extLst>
          </p:cNvPr>
          <p:cNvSpPr txBox="1"/>
          <p:nvPr/>
        </p:nvSpPr>
        <p:spPr>
          <a:xfrm>
            <a:off x="6726302" y="4762002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H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41030AFF-47DF-BDB8-B406-8C937799F232}"/>
              </a:ext>
            </a:extLst>
          </p:cNvPr>
          <p:cNvSpPr/>
          <p:nvPr/>
        </p:nvSpPr>
        <p:spPr>
          <a:xfrm>
            <a:off x="8232020" y="2805363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632C21-E81C-205D-D106-26B45986CE40}"/>
              </a:ext>
            </a:extLst>
          </p:cNvPr>
          <p:cNvSpPr txBox="1"/>
          <p:nvPr/>
        </p:nvSpPr>
        <p:spPr>
          <a:xfrm>
            <a:off x="7345388" y="2668910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664EDC2-375C-86C2-3AD3-CB9FAC481936}"/>
              </a:ext>
            </a:extLst>
          </p:cNvPr>
          <p:cNvCxnSpPr/>
          <p:nvPr/>
        </p:nvCxnSpPr>
        <p:spPr>
          <a:xfrm>
            <a:off x="7330781" y="3253685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FB965050-38C8-FB20-4C9A-0386F4A41C63}"/>
              </a:ext>
            </a:extLst>
          </p:cNvPr>
          <p:cNvCxnSpPr/>
          <p:nvPr/>
        </p:nvCxnSpPr>
        <p:spPr>
          <a:xfrm>
            <a:off x="9160326" y="3253685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7714CEB9-43D0-FE2A-BE4C-B900BE3CD1CE}"/>
              </a:ext>
            </a:extLst>
          </p:cNvPr>
          <p:cNvSpPr txBox="1"/>
          <p:nvPr/>
        </p:nvSpPr>
        <p:spPr>
          <a:xfrm>
            <a:off x="9621743" y="2668909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17DF751-5A97-C37F-8B01-C0D5357968D6}"/>
              </a:ext>
            </a:extLst>
          </p:cNvPr>
          <p:cNvSpPr txBox="1"/>
          <p:nvPr/>
        </p:nvSpPr>
        <p:spPr>
          <a:xfrm>
            <a:off x="6821983" y="3847405"/>
            <a:ext cx="3769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3"/>
                </a:solidFill>
                <a:latin typeface="Raleway ExtraBold" pitchFamily="2" charset="0"/>
              </a:rPr>
              <a:t>Transfèrent de l’énergie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941C2DE-FB36-603A-8682-2D4986CE8DDD}"/>
              </a:ext>
            </a:extLst>
          </p:cNvPr>
          <p:cNvSpPr/>
          <p:nvPr/>
        </p:nvSpPr>
        <p:spPr>
          <a:xfrm>
            <a:off x="7302967" y="5322135"/>
            <a:ext cx="2807270" cy="1179911"/>
          </a:xfrm>
          <a:custGeom>
            <a:avLst/>
            <a:gdLst>
              <a:gd name="connsiteX0" fmla="*/ 0 w 3057237"/>
              <a:gd name="connsiteY0" fmla="*/ 117729 h 1179911"/>
              <a:gd name="connsiteX1" fmla="*/ 452582 w 3057237"/>
              <a:gd name="connsiteY1" fmla="*/ 108493 h 1179911"/>
              <a:gd name="connsiteX2" fmla="*/ 572655 w 3057237"/>
              <a:gd name="connsiteY2" fmla="*/ 71548 h 1179911"/>
              <a:gd name="connsiteX3" fmla="*/ 609600 w 3057237"/>
              <a:gd name="connsiteY3" fmla="*/ 53075 h 1179911"/>
              <a:gd name="connsiteX4" fmla="*/ 729673 w 3057237"/>
              <a:gd name="connsiteY4" fmla="*/ 34602 h 1179911"/>
              <a:gd name="connsiteX5" fmla="*/ 1062182 w 3057237"/>
              <a:gd name="connsiteY5" fmla="*/ 34602 h 1179911"/>
              <a:gd name="connsiteX6" fmla="*/ 1209964 w 3057237"/>
              <a:gd name="connsiteY6" fmla="*/ 90020 h 1179911"/>
              <a:gd name="connsiteX7" fmla="*/ 1274618 w 3057237"/>
              <a:gd name="connsiteY7" fmla="*/ 99257 h 1179911"/>
              <a:gd name="connsiteX8" fmla="*/ 1311564 w 3057237"/>
              <a:gd name="connsiteY8" fmla="*/ 136202 h 1179911"/>
              <a:gd name="connsiteX9" fmla="*/ 1533237 w 3057237"/>
              <a:gd name="connsiteY9" fmla="*/ 191620 h 1179911"/>
              <a:gd name="connsiteX10" fmla="*/ 1625600 w 3057237"/>
              <a:gd name="connsiteY10" fmla="*/ 210093 h 1179911"/>
              <a:gd name="connsiteX11" fmla="*/ 1736437 w 3057237"/>
              <a:gd name="connsiteY11" fmla="*/ 237802 h 1179911"/>
              <a:gd name="connsiteX12" fmla="*/ 1893455 w 3057237"/>
              <a:gd name="connsiteY12" fmla="*/ 265511 h 1179911"/>
              <a:gd name="connsiteX13" fmla="*/ 1985818 w 3057237"/>
              <a:gd name="connsiteY13" fmla="*/ 256275 h 1179911"/>
              <a:gd name="connsiteX14" fmla="*/ 2078182 w 3057237"/>
              <a:gd name="connsiteY14" fmla="*/ 237802 h 1179911"/>
              <a:gd name="connsiteX15" fmla="*/ 2235200 w 3057237"/>
              <a:gd name="connsiteY15" fmla="*/ 247039 h 1179911"/>
              <a:gd name="connsiteX16" fmla="*/ 2281382 w 3057237"/>
              <a:gd name="connsiteY16" fmla="*/ 274748 h 1179911"/>
              <a:gd name="connsiteX17" fmla="*/ 2373746 w 3057237"/>
              <a:gd name="connsiteY17" fmla="*/ 376348 h 1179911"/>
              <a:gd name="connsiteX18" fmla="*/ 2429164 w 3057237"/>
              <a:gd name="connsiteY18" fmla="*/ 459475 h 1179911"/>
              <a:gd name="connsiteX19" fmla="*/ 2475346 w 3057237"/>
              <a:gd name="connsiteY19" fmla="*/ 570311 h 1179911"/>
              <a:gd name="connsiteX20" fmla="*/ 2493818 w 3057237"/>
              <a:gd name="connsiteY20" fmla="*/ 634966 h 1179911"/>
              <a:gd name="connsiteX21" fmla="*/ 2576946 w 3057237"/>
              <a:gd name="connsiteY21" fmla="*/ 773511 h 1179911"/>
              <a:gd name="connsiteX22" fmla="*/ 2604655 w 3057237"/>
              <a:gd name="connsiteY22" fmla="*/ 819693 h 1179911"/>
              <a:gd name="connsiteX23" fmla="*/ 2650837 w 3057237"/>
              <a:gd name="connsiteY23" fmla="*/ 856639 h 1179911"/>
              <a:gd name="connsiteX24" fmla="*/ 2761673 w 3057237"/>
              <a:gd name="connsiteY24" fmla="*/ 930529 h 1179911"/>
              <a:gd name="connsiteX25" fmla="*/ 2844800 w 3057237"/>
              <a:gd name="connsiteY25" fmla="*/ 1032129 h 1179911"/>
              <a:gd name="connsiteX26" fmla="*/ 2955637 w 3057237"/>
              <a:gd name="connsiteY26" fmla="*/ 1133729 h 1179911"/>
              <a:gd name="connsiteX27" fmla="*/ 3011055 w 3057237"/>
              <a:gd name="connsiteY27" fmla="*/ 1170675 h 1179911"/>
              <a:gd name="connsiteX28" fmla="*/ 3057237 w 3057237"/>
              <a:gd name="connsiteY28" fmla="*/ 1179911 h 11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57237" h="1179911">
                <a:moveTo>
                  <a:pt x="0" y="117729"/>
                </a:moveTo>
                <a:cubicBezTo>
                  <a:pt x="150861" y="114650"/>
                  <a:pt x="301906" y="116565"/>
                  <a:pt x="452582" y="108493"/>
                </a:cubicBezTo>
                <a:cubicBezTo>
                  <a:pt x="463098" y="107930"/>
                  <a:pt x="559270" y="76902"/>
                  <a:pt x="572655" y="71548"/>
                </a:cubicBezTo>
                <a:cubicBezTo>
                  <a:pt x="585439" y="66434"/>
                  <a:pt x="596538" y="57429"/>
                  <a:pt x="609600" y="53075"/>
                </a:cubicBezTo>
                <a:cubicBezTo>
                  <a:pt x="634983" y="44614"/>
                  <a:pt x="711575" y="36864"/>
                  <a:pt x="729673" y="34602"/>
                </a:cubicBezTo>
                <a:cubicBezTo>
                  <a:pt x="854923" y="-15498"/>
                  <a:pt x="815450" y="-7395"/>
                  <a:pt x="1062182" y="34602"/>
                </a:cubicBezTo>
                <a:cubicBezTo>
                  <a:pt x="1114046" y="43430"/>
                  <a:pt x="1157882" y="82579"/>
                  <a:pt x="1209964" y="90020"/>
                </a:cubicBezTo>
                <a:lnTo>
                  <a:pt x="1274618" y="99257"/>
                </a:lnTo>
                <a:cubicBezTo>
                  <a:pt x="1286933" y="111572"/>
                  <a:pt x="1295556" y="129341"/>
                  <a:pt x="1311564" y="136202"/>
                </a:cubicBezTo>
                <a:cubicBezTo>
                  <a:pt x="1434244" y="188779"/>
                  <a:pt x="1436611" y="174568"/>
                  <a:pt x="1533237" y="191620"/>
                </a:cubicBezTo>
                <a:cubicBezTo>
                  <a:pt x="1564157" y="197076"/>
                  <a:pt x="1625600" y="210093"/>
                  <a:pt x="1625600" y="210093"/>
                </a:cubicBezTo>
                <a:cubicBezTo>
                  <a:pt x="1709637" y="243708"/>
                  <a:pt x="1632204" y="216955"/>
                  <a:pt x="1736437" y="237802"/>
                </a:cubicBezTo>
                <a:cubicBezTo>
                  <a:pt x="1894156" y="269346"/>
                  <a:pt x="1722740" y="246544"/>
                  <a:pt x="1893455" y="265511"/>
                </a:cubicBezTo>
                <a:cubicBezTo>
                  <a:pt x="1924243" y="262432"/>
                  <a:pt x="1955219" y="260865"/>
                  <a:pt x="1985818" y="256275"/>
                </a:cubicBezTo>
                <a:cubicBezTo>
                  <a:pt x="2016868" y="251617"/>
                  <a:pt x="2046806" y="238964"/>
                  <a:pt x="2078182" y="237802"/>
                </a:cubicBezTo>
                <a:cubicBezTo>
                  <a:pt x="2130576" y="235862"/>
                  <a:pt x="2182861" y="243960"/>
                  <a:pt x="2235200" y="247039"/>
                </a:cubicBezTo>
                <a:cubicBezTo>
                  <a:pt x="2250594" y="256275"/>
                  <a:pt x="2267488" y="263380"/>
                  <a:pt x="2281382" y="274748"/>
                </a:cubicBezTo>
                <a:cubicBezTo>
                  <a:pt x="2309429" y="297696"/>
                  <a:pt x="2351654" y="344789"/>
                  <a:pt x="2373746" y="376348"/>
                </a:cubicBezTo>
                <a:cubicBezTo>
                  <a:pt x="2498488" y="554548"/>
                  <a:pt x="2314269" y="306278"/>
                  <a:pt x="2429164" y="459475"/>
                </a:cubicBezTo>
                <a:cubicBezTo>
                  <a:pt x="2449457" y="560944"/>
                  <a:pt x="2420825" y="443096"/>
                  <a:pt x="2475346" y="570311"/>
                </a:cubicBezTo>
                <a:cubicBezTo>
                  <a:pt x="2484175" y="590913"/>
                  <a:pt x="2483794" y="614918"/>
                  <a:pt x="2493818" y="634966"/>
                </a:cubicBezTo>
                <a:cubicBezTo>
                  <a:pt x="2517903" y="683137"/>
                  <a:pt x="2549237" y="727329"/>
                  <a:pt x="2576946" y="773511"/>
                </a:cubicBezTo>
                <a:cubicBezTo>
                  <a:pt x="2586182" y="788905"/>
                  <a:pt x="2590637" y="808478"/>
                  <a:pt x="2604655" y="819693"/>
                </a:cubicBezTo>
                <a:cubicBezTo>
                  <a:pt x="2620049" y="832008"/>
                  <a:pt x="2634434" y="845704"/>
                  <a:pt x="2650837" y="856639"/>
                </a:cubicBezTo>
                <a:cubicBezTo>
                  <a:pt x="2730603" y="909816"/>
                  <a:pt x="2697700" y="872954"/>
                  <a:pt x="2761673" y="930529"/>
                </a:cubicBezTo>
                <a:cubicBezTo>
                  <a:pt x="2855867" y="1015303"/>
                  <a:pt x="2762826" y="935250"/>
                  <a:pt x="2844800" y="1032129"/>
                </a:cubicBezTo>
                <a:cubicBezTo>
                  <a:pt x="2874649" y="1067405"/>
                  <a:pt x="2917184" y="1105763"/>
                  <a:pt x="2955637" y="1133729"/>
                </a:cubicBezTo>
                <a:cubicBezTo>
                  <a:pt x="2973592" y="1146787"/>
                  <a:pt x="2990844" y="1161488"/>
                  <a:pt x="3011055" y="1170675"/>
                </a:cubicBezTo>
                <a:cubicBezTo>
                  <a:pt x="3025347" y="1177171"/>
                  <a:pt x="3057237" y="1179911"/>
                  <a:pt x="3057237" y="1179911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2567278-BEED-9F6F-0A73-8BEA9B260641}"/>
              </a:ext>
            </a:extLst>
          </p:cNvPr>
          <p:cNvSpPr txBox="1"/>
          <p:nvPr/>
        </p:nvSpPr>
        <p:spPr>
          <a:xfrm>
            <a:off x="3244015" y="6050056"/>
            <a:ext cx="3952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ED7D31"/>
                </a:solidFill>
                <a:latin typeface="Interstate" panose="00000400000000000000" pitchFamily="2" charset="0"/>
              </a:rPr>
              <a:t>CARACTERISTIQUE STATIQUE</a:t>
            </a:r>
            <a:endParaRPr lang="fr-FR" sz="14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4A8043A-D589-1682-C4E0-D505893538F2}"/>
              </a:ext>
            </a:extLst>
          </p:cNvPr>
          <p:cNvSpPr txBox="1"/>
          <p:nvPr/>
        </p:nvSpPr>
        <p:spPr>
          <a:xfrm>
            <a:off x="7992915" y="4417028"/>
            <a:ext cx="4311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HARMONIQUE (Diagramme de Bode)</a:t>
            </a:r>
            <a:endParaRPr lang="fr-FR" sz="12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4EC9C3D-5BF6-C8F3-BDBF-061993E2696A}"/>
              </a:ext>
            </a:extLst>
          </p:cNvPr>
          <p:cNvSpPr txBox="1"/>
          <p:nvPr/>
        </p:nvSpPr>
        <p:spPr>
          <a:xfrm>
            <a:off x="8086881" y="4675081"/>
            <a:ext cx="39524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INDICIELLE (échelon)</a:t>
            </a:r>
            <a:endParaRPr lang="fr-FR" sz="12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9C58F68-E6CC-9478-37ED-00E0AF66371A}"/>
              </a:ext>
            </a:extLst>
          </p:cNvPr>
          <p:cNvSpPr txBox="1"/>
          <p:nvPr/>
        </p:nvSpPr>
        <p:spPr>
          <a:xfrm>
            <a:off x="3453818" y="6419388"/>
            <a:ext cx="3952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Interstate" panose="00000400000000000000" pitchFamily="2" charset="0"/>
              </a:rPr>
              <a:t>REPONSES EN TEMPERATURE…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EC32F5-E4D6-511D-7199-7CEB864BD70D}"/>
              </a:ext>
            </a:extLst>
          </p:cNvPr>
          <p:cNvSpPr txBox="1"/>
          <p:nvPr/>
        </p:nvSpPr>
        <p:spPr>
          <a:xfrm>
            <a:off x="8175579" y="4951141"/>
            <a:ext cx="39524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IMPULSIONNELLE (</a:t>
            </a:r>
            <a:r>
              <a:rPr lang="fr-FR" sz="1600" dirty="0" err="1">
                <a:solidFill>
                  <a:srgbClr val="ED7D31"/>
                </a:solidFill>
                <a:latin typeface="Interstate" panose="00000400000000000000" pitchFamily="2" charset="0"/>
              </a:rPr>
              <a:t>dirac</a:t>
            </a:r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)</a:t>
            </a:r>
            <a:endParaRPr lang="fr-FR" sz="12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72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Découpage fonctionnel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517BC77-BB08-1765-EB3A-1AC828A3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64" y="2948276"/>
            <a:ext cx="5657850" cy="13620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3CAFC59-2044-46B3-86C1-C143254E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98" y="3188292"/>
            <a:ext cx="2173404" cy="9377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B38C1BA-4A25-E62C-E3A9-0A488BF49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649" y="4923788"/>
            <a:ext cx="4124659" cy="5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4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l’expérience au modèle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33B9CD5-0ECB-1245-F554-5BCC7B51EAE1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6A57F5-5271-2A16-8569-9B7073F39C12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65141D-4E3A-2380-D8D5-57D0E17F2BAC}"/>
              </a:ext>
            </a:extLst>
          </p:cNvPr>
          <p:cNvSpPr txBox="1"/>
          <p:nvPr/>
        </p:nvSpPr>
        <p:spPr>
          <a:xfrm>
            <a:off x="1258545" y="2822940"/>
            <a:ext cx="384409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Épreuve</a:t>
            </a:r>
            <a:r>
              <a:rPr lang="fr-FR" sz="2400" b="0" i="0" dirty="0">
                <a:solidFill>
                  <a:srgbClr val="00B0F0"/>
                </a:solidFill>
                <a:effectLst/>
                <a:latin typeface="FiraSans Regular"/>
              </a:rPr>
              <a:t>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qui a pour objet, par l'étude d'un phénomène naturel ou provoqué, de </a:t>
            </a:r>
          </a:p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vérifier une hypothèse </a:t>
            </a:r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ou de l'induire de cette observation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41DBC34-800E-9061-3516-454449A8D4D9}"/>
              </a:ext>
            </a:extLst>
          </p:cNvPr>
          <p:cNvSpPr txBox="1"/>
          <p:nvPr/>
        </p:nvSpPr>
        <p:spPr>
          <a:xfrm>
            <a:off x="6550440" y="3346160"/>
            <a:ext cx="38440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B0F0"/>
                </a:solidFill>
                <a:latin typeface="FiraSans Regular"/>
              </a:rPr>
              <a:t>R</a:t>
            </a:r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eprésentation</a:t>
            </a:r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réalisée afin de pouvoir </a:t>
            </a:r>
          </a:p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mieux étudier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un phénomène physique</a:t>
            </a:r>
            <a:endParaRPr lang="fr-F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5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 des </a:t>
            </a:r>
            <a:r>
              <a:rPr lang="fr-FR" dirty="0" err="1"/>
              <a:t>physicien.nes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39557A6-6F9A-77B7-5987-883D3CC024C9}"/>
              </a:ext>
            </a:extLst>
          </p:cNvPr>
          <p:cNvSpPr txBox="1"/>
          <p:nvPr/>
        </p:nvSpPr>
        <p:spPr>
          <a:xfrm>
            <a:off x="1258545" y="2960591"/>
            <a:ext cx="384409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é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tude du phénomène physique « réel »</a:t>
            </a:r>
          </a:p>
          <a:p>
            <a:pPr algn="ctr"/>
            <a:endParaRPr lang="fr-FR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accent3"/>
                </a:solidFill>
                <a:latin typeface="FiraSans Regular"/>
              </a:rPr>
              <a:t>e</a:t>
            </a:r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n faisant varier un paramètre physique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dans des conditions particulières !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D6F2572-2155-0247-249C-9545A973AFA0}"/>
              </a:ext>
            </a:extLst>
          </p:cNvPr>
          <p:cNvSpPr/>
          <p:nvPr/>
        </p:nvSpPr>
        <p:spPr>
          <a:xfrm>
            <a:off x="5326478" y="2189573"/>
            <a:ext cx="1333500" cy="533071"/>
          </a:xfrm>
          <a:prstGeom prst="rightArrow">
            <a:avLst>
              <a:gd name="adj1" fmla="val 38664"/>
              <a:gd name="adj2" fmla="val 7040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173E022-4808-FDC8-EDA4-84821E7DCD93}"/>
              </a:ext>
            </a:extLst>
          </p:cNvPr>
          <p:cNvSpPr/>
          <p:nvPr/>
        </p:nvSpPr>
        <p:spPr>
          <a:xfrm>
            <a:off x="5173702" y="1774866"/>
            <a:ext cx="1428861" cy="33380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90000"/>
                  </a:schemeClr>
                </a:solidFill>
                <a:latin typeface="Interstate" panose="00000400000000000000" pitchFamily="2" charset="0"/>
              </a:rPr>
              <a:t>PHYSICIEN.NE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4788B9E-237A-322D-FA5A-3883DEB1CCCB}"/>
              </a:ext>
            </a:extLst>
          </p:cNvPr>
          <p:cNvSpPr txBox="1"/>
          <p:nvPr/>
        </p:nvSpPr>
        <p:spPr>
          <a:xfrm>
            <a:off x="6550440" y="3088411"/>
            <a:ext cx="384409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« mise en équation » d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e </a:t>
            </a:r>
            <a:r>
              <a:rPr lang="fr-FR" b="1" i="0" dirty="0">
                <a:solidFill>
                  <a:schemeClr val="tx2"/>
                </a:solidFill>
                <a:effectLst/>
                <a:latin typeface="FiraSans Regular"/>
              </a:rPr>
              <a:t>l’év</a:t>
            </a:r>
            <a:r>
              <a:rPr lang="fr-FR" b="1" dirty="0">
                <a:solidFill>
                  <a:schemeClr val="tx2"/>
                </a:solidFill>
                <a:latin typeface="FiraSans Regular"/>
              </a:rPr>
              <a:t>olution des grandeurs physiques</a:t>
            </a:r>
            <a:endParaRPr lang="fr-FR" sz="2800" b="1" dirty="0">
              <a:solidFill>
                <a:schemeClr val="tx2"/>
              </a:solidFill>
              <a:latin typeface="FiraSans Regular"/>
            </a:endParaRPr>
          </a:p>
          <a:p>
            <a:pPr algn="ctr"/>
            <a:endParaRPr lang="fr-FR" sz="2400" b="1" i="0" dirty="0">
              <a:solidFill>
                <a:schemeClr val="accent3"/>
              </a:solidFill>
              <a:effectLst/>
              <a:latin typeface="FiraSans Regular"/>
            </a:endParaRPr>
          </a:p>
          <a:p>
            <a:pPr algn="ctr"/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en fonction du paramètre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en généralisant</a:t>
            </a:r>
            <a:endParaRPr lang="fr-FR" sz="2800" b="1" i="0" dirty="0">
              <a:solidFill>
                <a:schemeClr val="tx2"/>
              </a:solidFill>
              <a:effectLst/>
              <a:latin typeface="FiraSans Regular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73D39B-F087-F309-CF92-5B4172CA1D02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CC98B6-ABEA-3E31-8C00-DEC1E7865B4D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0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 des </a:t>
            </a:r>
            <a:r>
              <a:rPr lang="fr-FR" dirty="0" err="1"/>
              <a:t>physicien.nes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A49390A-16DA-43B1-8A14-4EF5FECAEEF4}"/>
              </a:ext>
            </a:extLst>
          </p:cNvPr>
          <p:cNvSpPr/>
          <p:nvPr/>
        </p:nvSpPr>
        <p:spPr>
          <a:xfrm rot="10800000">
            <a:off x="5326478" y="5367635"/>
            <a:ext cx="1333500" cy="533071"/>
          </a:xfrm>
          <a:prstGeom prst="rightArrow">
            <a:avLst>
              <a:gd name="adj1" fmla="val 38664"/>
              <a:gd name="adj2" fmla="val 7040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59972C-22AE-F040-B604-C8D2D2B0468E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A64E90F-05C9-0C7F-5480-370BC75E2004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3697222-DA37-B349-9B85-A342136CDC43}"/>
              </a:ext>
            </a:extLst>
          </p:cNvPr>
          <p:cNvSpPr txBox="1"/>
          <p:nvPr/>
        </p:nvSpPr>
        <p:spPr>
          <a:xfrm>
            <a:off x="1258545" y="2960591"/>
            <a:ext cx="384409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é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tude du phénomène physique « réel »</a:t>
            </a:r>
          </a:p>
          <a:p>
            <a:pPr algn="ctr"/>
            <a:endParaRPr lang="fr-FR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r>
              <a:rPr lang="fr-FR" sz="2400" b="1" dirty="0">
                <a:solidFill>
                  <a:schemeClr val="accent3"/>
                </a:solidFill>
                <a:latin typeface="FiraSans Regular"/>
              </a:rPr>
              <a:t>e</a:t>
            </a:r>
            <a:r>
              <a:rPr lang="fr-FR" sz="2400" b="1" i="0" dirty="0">
                <a:solidFill>
                  <a:schemeClr val="accent3"/>
                </a:solidFill>
                <a:effectLst/>
                <a:latin typeface="FiraSans Regular"/>
              </a:rPr>
              <a:t>n faisant varier le </a:t>
            </a:r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même</a:t>
            </a:r>
            <a:r>
              <a:rPr lang="fr-FR" sz="2400" b="1" i="0" dirty="0">
                <a:solidFill>
                  <a:schemeClr val="accent3"/>
                </a:solidFill>
                <a:effectLst/>
                <a:latin typeface="FiraSans Regular"/>
              </a:rPr>
              <a:t> paramètre physique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dans de nouvelles conditions !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6BC3D2E-95C1-DE8E-5101-0F4315301E5A}"/>
              </a:ext>
            </a:extLst>
          </p:cNvPr>
          <p:cNvSpPr txBox="1"/>
          <p:nvPr/>
        </p:nvSpPr>
        <p:spPr>
          <a:xfrm>
            <a:off x="6550440" y="3088411"/>
            <a:ext cx="384409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« mise en équation » d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e </a:t>
            </a:r>
            <a:r>
              <a:rPr lang="fr-FR" b="1" i="0" dirty="0">
                <a:solidFill>
                  <a:schemeClr val="tx2"/>
                </a:solidFill>
                <a:effectLst/>
                <a:latin typeface="FiraSans Regular"/>
              </a:rPr>
              <a:t>l’év</a:t>
            </a:r>
            <a:r>
              <a:rPr lang="fr-FR" b="1" dirty="0">
                <a:solidFill>
                  <a:schemeClr val="tx2"/>
                </a:solidFill>
                <a:latin typeface="FiraSans Regular"/>
              </a:rPr>
              <a:t>olution des grandeurs physiques</a:t>
            </a:r>
            <a:endParaRPr lang="fr-FR" sz="2800" b="1" dirty="0">
              <a:solidFill>
                <a:schemeClr val="tx2"/>
              </a:solidFill>
              <a:latin typeface="FiraSans Regular"/>
            </a:endParaRPr>
          </a:p>
          <a:p>
            <a:pPr algn="ctr"/>
            <a:endParaRPr lang="fr-FR" sz="2400" b="1" i="0" dirty="0">
              <a:solidFill>
                <a:schemeClr val="accent3"/>
              </a:solidFill>
              <a:effectLst/>
              <a:latin typeface="FiraSans Regular"/>
            </a:endParaRPr>
          </a:p>
          <a:p>
            <a:pPr algn="ctr"/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en fonction du paramètre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en généralisant</a:t>
            </a:r>
            <a:endParaRPr lang="fr-FR" sz="2800" b="1" i="0" dirty="0">
              <a:solidFill>
                <a:schemeClr val="tx2"/>
              </a:solidFill>
              <a:effectLst/>
              <a:latin typeface="Fira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5508064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634</TotalTime>
  <Words>539</Words>
  <Application>Microsoft Office PowerPoint</Application>
  <PresentationFormat>Grand écran</PresentationFormat>
  <Paragraphs>139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31" baseType="lpstr">
      <vt:lpstr>Arial</vt:lpstr>
      <vt:lpstr>Arial Narrow</vt:lpstr>
      <vt:lpstr>Avenir Next LT Pro</vt:lpstr>
      <vt:lpstr>Bahnschrift Light</vt:lpstr>
      <vt:lpstr>Bahnschrift SemiBold</vt:lpstr>
      <vt:lpstr>Bahnschrift SemiBold SemiConden</vt:lpstr>
      <vt:lpstr>Calibri</vt:lpstr>
      <vt:lpstr>Cambria</vt:lpstr>
      <vt:lpstr>Cambria Math</vt:lpstr>
      <vt:lpstr>FiraSans Regular</vt:lpstr>
      <vt:lpstr>FreeSans</vt:lpstr>
      <vt:lpstr>Interstate</vt:lpstr>
      <vt:lpstr>LIONELLO</vt:lpstr>
      <vt:lpstr>Raleway</vt:lpstr>
      <vt:lpstr>Raleway ExtraBold</vt:lpstr>
      <vt:lpstr>AccentBoxVTI</vt:lpstr>
      <vt:lpstr>Modélisation de systèmes</vt:lpstr>
      <vt:lpstr>Des systèmes partout</vt:lpstr>
      <vt:lpstr>Des systèmes qui intègrent…</vt:lpstr>
      <vt:lpstr>Protocoles de caractérisation</vt:lpstr>
      <vt:lpstr>Caractérisation de systèmes / dipôles</vt:lpstr>
      <vt:lpstr>Découpage fonctionnel</vt:lpstr>
      <vt:lpstr>De l’expérience au modèle</vt:lpstr>
      <vt:lpstr>Rôle des physicien.nes</vt:lpstr>
      <vt:lpstr>Rôle des physicien.nes</vt:lpstr>
      <vt:lpstr>Modèles en électronique / Dipôles</vt:lpstr>
      <vt:lpstr>Modèles en électronique</vt:lpstr>
      <vt:lpstr>Modèles en électronique</vt:lpstr>
      <vt:lpstr>Comment établir le modèle</vt:lpstr>
      <vt:lpstr>Comment établir le modèle</vt:lpstr>
      <vt:lpstr>Comment établir le modèle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226</cp:revision>
  <dcterms:created xsi:type="dcterms:W3CDTF">2023-04-08T12:37:13Z</dcterms:created>
  <dcterms:modified xsi:type="dcterms:W3CDTF">2023-10-17T18:57:45Z</dcterms:modified>
</cp:coreProperties>
</file>